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6" r:id="rId3"/>
    <p:sldId id="259" r:id="rId4"/>
    <p:sldId id="261" r:id="rId5"/>
    <p:sldId id="263" r:id="rId6"/>
    <p:sldId id="279" r:id="rId7"/>
    <p:sldId id="267" r:id="rId8"/>
    <p:sldId id="269" r:id="rId9"/>
    <p:sldId id="271" r:id="rId10"/>
    <p:sldId id="273" r:id="rId11"/>
    <p:sldId id="275" r:id="rId12"/>
    <p:sldId id="277" r:id="rId13"/>
    <p:sldId id="28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1;&#1080;&#1089;&#1090;%20Microsoft%20Office%20Exce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1;&#1080;&#1089;&#1090;%20Microsoft%20Office%20Exce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1;&#1080;&#1089;&#1090;%20Microsoft%20Office%20Exce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1;&#1080;&#1089;&#1090;%20Microsoft%20Office%20Exce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1;&#1080;&#1089;&#1090;%20Microsoft%20Office%20Exce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1;&#1080;&#1089;&#1090;%20Microsoft%20Office%20Exce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1;&#1080;&#1089;&#1090;%20Microsoft%20Office%20Exce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1;&#1080;&#1089;&#1090;%20Microsoft%20Office%20Exce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1;&#1080;&#1089;&#1090;%20Microsoft%20Office%20Excel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1;&#1080;&#1089;&#1090;%20Microsoft%20Office%20Exce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>
              <a:defRPr/>
            </a:pPr>
            <a:r>
              <a:rPr lang="ru-RU"/>
              <a:t>1. Довольны ли Вы качеством образования обучающихся   в МКОУ  "СОШ  №28" г.о. Нальчик?</a:t>
            </a:r>
          </a:p>
        </c:rich>
      </c:tx>
      <c:layout>
        <c:manualLayout>
          <c:xMode val="edge"/>
          <c:yMode val="edge"/>
          <c:x val="8.1312391764287145E-2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2449355569885142E-2"/>
          <c:y val="0.32865517374096109"/>
          <c:w val="0.94755064443011483"/>
          <c:h val="0.62465144642011605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prst="convex"/>
            </a:sp3d>
          </c:spPr>
          <c:explosion val="65"/>
          <c:dPt>
            <c:idx val="0"/>
            <c:spPr>
              <a:solidFill>
                <a:srgbClr val="00B05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1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</c:dPt>
          <c:dPt>
            <c:idx val="2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prst="slope"/>
              </a:sp3d>
            </c:spPr>
          </c:dPt>
          <c:dLbls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  <c:showPercent val="1"/>
            <c:showLeaderLines val="1"/>
          </c:dLbls>
          <c:cat>
            <c:strRef>
              <c:f>Лист2!$A$1:$A$3</c:f>
              <c:strCache>
                <c:ptCount val="3"/>
                <c:pt idx="0">
                  <c:v>"Да"</c:v>
                </c:pt>
                <c:pt idx="1">
                  <c:v>"Нет"</c:v>
                </c:pt>
                <c:pt idx="2">
                  <c:v>"Не совсем"</c:v>
                </c:pt>
              </c:strCache>
            </c:strRef>
          </c:cat>
          <c:val>
            <c:numRef>
              <c:f>Лист2!$B$1:$B$3</c:f>
              <c:numCache>
                <c:formatCode>0%</c:formatCode>
                <c:ptCount val="3"/>
                <c:pt idx="0">
                  <c:v>0.81</c:v>
                </c:pt>
                <c:pt idx="1">
                  <c:v>2.0000000000000032E-2</c:v>
                </c:pt>
                <c:pt idx="2">
                  <c:v>0.17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36181919103012489"/>
          <c:y val="0.25355125017267577"/>
          <c:w val="0.31166031665396682"/>
          <c:h val="5.4227103191048523E-2"/>
        </c:manualLayout>
      </c:layout>
      <c:spPr>
        <a:solidFill>
          <a:schemeClr val="accent2">
            <a:lumMod val="20000"/>
            <a:lumOff val="80000"/>
          </a:schemeClr>
        </a:solidFill>
      </c:spPr>
    </c:legend>
    <c:plotVisOnly val="1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10. Довольны ли Вы качеством дополнительных образовательных услуг (кружков, секций и т.д.) МКОУ "СОШ №28" г.о. Нальчик?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dPt>
          <c:dPt>
            <c:idx val="2"/>
            <c:spPr>
              <a:ln>
                <a:solidFill>
                  <a:srgbClr val="00B050"/>
                </a:solidFill>
              </a:ln>
            </c:spPr>
          </c:dPt>
          <c:dLbls>
            <c:spPr>
              <a:solidFill>
                <a:schemeClr val="bg1"/>
              </a:solidFill>
              <a:ln>
                <a:solidFill>
                  <a:schemeClr val="accent2"/>
                </a:solidFill>
              </a:ln>
            </c:spPr>
            <c:showPercent val="1"/>
            <c:showLeaderLines val="1"/>
          </c:dLbls>
          <c:cat>
            <c:strRef>
              <c:f>Лист3!$A$1:$A$3</c:f>
              <c:strCache>
                <c:ptCount val="3"/>
                <c:pt idx="0">
                  <c:v>"Да"</c:v>
                </c:pt>
                <c:pt idx="1">
                  <c:v>"Нет"</c:v>
                </c:pt>
                <c:pt idx="2">
                  <c:v>"Не совсем"</c:v>
                </c:pt>
              </c:strCache>
            </c:strRef>
          </c:cat>
          <c:val>
            <c:numRef>
              <c:f>Лист3!$B$1:$B$3</c:f>
              <c:numCache>
                <c:formatCode>0%</c:formatCode>
                <c:ptCount val="3"/>
                <c:pt idx="0">
                  <c:v>0.67000000000000071</c:v>
                </c:pt>
                <c:pt idx="1">
                  <c:v>9.0000000000000024E-2</c:v>
                </c:pt>
                <c:pt idx="2">
                  <c:v>0.25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36688635256148661"/>
          <c:y val="0.1684143762903314"/>
          <c:w val="0.26622715737855318"/>
          <c:h val="7.9392152144279415E-2"/>
        </c:manualLayout>
      </c:layout>
      <c:spPr>
        <a:solidFill>
          <a:schemeClr val="accent2">
            <a:lumMod val="20000"/>
            <a:lumOff val="80000"/>
          </a:schemeClr>
        </a:solidFill>
        <a:ln>
          <a:solidFill>
            <a:srgbClr val="FF0000"/>
          </a:solidFill>
        </a:ln>
      </c:spPr>
    </c:legend>
    <c:plotVisOnly val="1"/>
  </c:chart>
  <c:spPr>
    <a:gradFill rotWithShape="1">
      <a:gsLst>
        <a:gs pos="0">
          <a:schemeClr val="accent2">
            <a:tint val="50000"/>
            <a:satMod val="300000"/>
          </a:schemeClr>
        </a:gs>
        <a:gs pos="35000">
          <a:schemeClr val="accent2">
            <a:tint val="37000"/>
            <a:satMod val="300000"/>
          </a:schemeClr>
        </a:gs>
        <a:gs pos="100000">
          <a:schemeClr val="accent2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2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2. Довольны ли Вы организацией </a:t>
            </a:r>
          </a:p>
          <a:p>
            <a:pPr>
              <a:defRPr/>
            </a:pPr>
            <a:r>
              <a:rPr lang="ru-RU"/>
              <a:t>                          учебно-воспитательного процесса </a:t>
            </a:r>
          </a:p>
          <a:p>
            <a:pPr>
              <a:defRPr/>
            </a:pPr>
            <a:r>
              <a:rPr lang="ru-RU"/>
              <a:t>в МКОУ "СОШ №28" г.о. Нальчик?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spPr>
            <a:ln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  <a:contourClr>
                <a:srgbClr val="000000"/>
              </a:contourClr>
            </a:sp3d>
          </c:spPr>
          <c:explosion val="25"/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</c:spPr>
            <c:showPercent val="1"/>
            <c:showLeaderLines val="1"/>
          </c:dLbls>
          <c:cat>
            <c:strRef>
              <c:f>Лист3!$A$1:$A$3</c:f>
              <c:strCache>
                <c:ptCount val="3"/>
                <c:pt idx="0">
                  <c:v>"Да"</c:v>
                </c:pt>
                <c:pt idx="1">
                  <c:v>"Нет"</c:v>
                </c:pt>
                <c:pt idx="2">
                  <c:v>"Не совсем"</c:v>
                </c:pt>
              </c:strCache>
            </c:strRef>
          </c:cat>
          <c:val>
            <c:numRef>
              <c:f>Лист3!$B$1:$B$3</c:f>
              <c:numCache>
                <c:formatCode>0%</c:formatCode>
                <c:ptCount val="3"/>
                <c:pt idx="0">
                  <c:v>0.8300000000000004</c:v>
                </c:pt>
                <c:pt idx="1">
                  <c:v>3.0000000000000002E-2</c:v>
                </c:pt>
                <c:pt idx="2">
                  <c:v>0.14000000000000001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spPr>
        <a:solidFill>
          <a:schemeClr val="accent6">
            <a:lumMod val="20000"/>
            <a:lumOff val="80000"/>
          </a:schemeClr>
        </a:solidFill>
        <a:ln>
          <a:solidFill>
            <a:schemeClr val="tx1"/>
          </a:solidFill>
        </a:ln>
      </c:spPr>
    </c:legend>
    <c:plotVisOnly val="1"/>
  </c:chart>
  <c:spPr>
    <a:gradFill rotWithShape="1">
      <a:gsLst>
        <a:gs pos="0">
          <a:schemeClr val="accent2">
            <a:tint val="50000"/>
            <a:satMod val="300000"/>
          </a:schemeClr>
        </a:gs>
        <a:gs pos="35000">
          <a:schemeClr val="accent2">
            <a:tint val="37000"/>
            <a:satMod val="300000"/>
          </a:schemeClr>
        </a:gs>
        <a:gs pos="100000">
          <a:schemeClr val="accent2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2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3. Довольны ли Вы степенью информированности о деятельности образовательного учреждения посредством информационно-коммуникативных технологий МКОУ "СОШ №28" г.о. Нальчик?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92D050"/>
              </a:solidFill>
              <a:ln>
                <a:solidFill>
                  <a:schemeClr val="accent2"/>
                </a:solidFill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c:spPr>
          </c:dPt>
          <c:dPt>
            <c:idx val="1"/>
            <c:spPr>
              <a:solidFill>
                <a:schemeClr val="tx2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spPr>
              <a:solidFill>
                <a:schemeClr val="accent2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Lbls>
            <c:spPr>
              <a:solidFill>
                <a:schemeClr val="bg1"/>
              </a:solidFill>
              <a:ln>
                <a:solidFill>
                  <a:schemeClr val="accent2"/>
                </a:solidFill>
              </a:ln>
            </c:spPr>
            <c:showPercent val="1"/>
            <c:showLeaderLines val="1"/>
          </c:dLbls>
          <c:cat>
            <c:strRef>
              <c:f>Лист3!$A$1:$A$3</c:f>
              <c:strCache>
                <c:ptCount val="3"/>
                <c:pt idx="0">
                  <c:v>"Да"</c:v>
                </c:pt>
                <c:pt idx="1">
                  <c:v>"Нет"</c:v>
                </c:pt>
                <c:pt idx="2">
                  <c:v>"Не совсем"</c:v>
                </c:pt>
              </c:strCache>
            </c:strRef>
          </c:cat>
          <c:val>
            <c:numRef>
              <c:f>Лист3!$B$1:$B$3</c:f>
              <c:numCache>
                <c:formatCode>0%</c:formatCode>
                <c:ptCount val="3"/>
                <c:pt idx="0">
                  <c:v>0.73000000000000043</c:v>
                </c:pt>
                <c:pt idx="1">
                  <c:v>6.0000000000000032E-2</c:v>
                </c:pt>
                <c:pt idx="2">
                  <c:v>0.2100000000000001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35372972447505835"/>
          <c:y val="0.2281042847091064"/>
          <c:w val="0.29254041217642485"/>
          <c:h val="7.8589454566776518E-2"/>
        </c:manualLayout>
      </c:layout>
      <c:spPr>
        <a:solidFill>
          <a:schemeClr val="bg2"/>
        </a:solidFill>
      </c:spPr>
    </c:legend>
    <c:plotVisOnly val="1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4. Довольны ли Вы состоянием</a:t>
            </a:r>
          </a:p>
          <a:p>
            <a:pPr>
              <a:defRPr/>
            </a:pPr>
            <a:r>
              <a:rPr lang="ru-RU"/>
              <a:t> материально-технической базы учреждения </a:t>
            </a:r>
          </a:p>
          <a:p>
            <a:pPr>
              <a:defRPr/>
            </a:pPr>
            <a:r>
              <a:rPr lang="ru-RU"/>
              <a:t>МКОУ "СОШ №28" г.о. Нальчик?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5328511181978531E-2"/>
          <c:y val="0.27449249426348454"/>
          <c:w val="0.857222410278207"/>
          <c:h val="0.63804505078056983"/>
        </c:manualLayout>
      </c:layout>
      <c:pie3DChart>
        <c:varyColors val="1"/>
        <c:ser>
          <c:idx val="0"/>
          <c:order val="0"/>
          <c:spPr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contourClr>
                <a:srgbClr val="000000"/>
              </a:contourClr>
            </a:sp3d>
          </c:spPr>
          <c:explosion val="25"/>
          <c:dPt>
            <c:idx val="0"/>
            <c:spPr>
              <a:solidFill>
                <a:srgbClr val="FFFF00"/>
              </a:solidFill>
              <a:ln>
                <a:solidFill>
                  <a:schemeClr val="tx2"/>
                </a:solidFill>
              </a:ln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chemeClr val="bg1"/>
              </a:solidFill>
              <a:ln>
                <a:solidFill>
                  <a:schemeClr val="tx2"/>
                </a:solidFill>
              </a:ln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</c:spPr>
          </c:dPt>
          <c:dPt>
            <c:idx val="2"/>
            <c:spPr>
              <a:solidFill>
                <a:schemeClr val="accent4"/>
              </a:solidFill>
              <a:ln>
                <a:solidFill>
                  <a:schemeClr val="tx2"/>
                </a:solidFill>
              </a:ln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</c:spPr>
          </c:dPt>
          <c:dLbls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c:spPr>
            <c:showPercent val="1"/>
            <c:showLeaderLines val="1"/>
          </c:dLbls>
          <c:cat>
            <c:strRef>
              <c:f>Лист3!$A$1:$A$3</c:f>
              <c:strCache>
                <c:ptCount val="3"/>
                <c:pt idx="0">
                  <c:v>"Да"</c:v>
                </c:pt>
                <c:pt idx="1">
                  <c:v>"Нет"</c:v>
                </c:pt>
                <c:pt idx="2">
                  <c:v>"Не совсем"</c:v>
                </c:pt>
              </c:strCache>
            </c:strRef>
          </c:cat>
          <c:val>
            <c:numRef>
              <c:f>Лист3!$B$1:$B$3</c:f>
              <c:numCache>
                <c:formatCode>0%</c:formatCode>
                <c:ptCount val="3"/>
                <c:pt idx="0">
                  <c:v>0.64000000000000046</c:v>
                </c:pt>
                <c:pt idx="1">
                  <c:v>7.0000000000000021E-2</c:v>
                </c:pt>
                <c:pt idx="2">
                  <c:v>0.2900000000000002</c:v>
                </c:pt>
              </c:numCache>
            </c:numRef>
          </c:val>
        </c:ser>
        <c:dLbls>
          <c:showPercent val="1"/>
        </c:dLbls>
      </c:pie3DChart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37680226210140272"/>
          <c:y val="0.17073473574215478"/>
          <c:w val="0.24639534854126535"/>
          <c:h val="5.0984724561812383E-2"/>
        </c:manualLayout>
      </c:layout>
      <c:spPr>
        <a:solidFill>
          <a:schemeClr val="accent3">
            <a:lumMod val="40000"/>
            <a:lumOff val="60000"/>
          </a:schemeClr>
        </a:solidFill>
        <a:ln>
          <a:solidFill>
            <a:schemeClr val="tx2"/>
          </a:solidFill>
        </a:ln>
      </c:spPr>
    </c:legend>
    <c:plotVisOnly val="1"/>
    <c:dispBlanksAs val="zero"/>
  </c:chart>
  <c:spPr>
    <a:gradFill rotWithShape="1">
      <a:gsLst>
        <a:gs pos="0">
          <a:schemeClr val="accent4">
            <a:tint val="50000"/>
            <a:satMod val="300000"/>
          </a:schemeClr>
        </a:gs>
        <a:gs pos="35000">
          <a:schemeClr val="accent4">
            <a:tint val="37000"/>
            <a:satMod val="300000"/>
          </a:schemeClr>
        </a:gs>
        <a:gs pos="100000">
          <a:schemeClr val="accent4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5. Довольны ли Вы профессионализмом педагогов МКОУ "СОШ №28" г.о. Нальчик?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6352250573529309E-2"/>
          <c:y val="0.21925981608309703"/>
          <c:w val="0.83262439056351345"/>
          <c:h val="0.69166587185229944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showPercent val="1"/>
            <c:showLeaderLines val="1"/>
          </c:dLbls>
          <c:cat>
            <c:strRef>
              <c:f>Лист3!$A$1:$A$3</c:f>
              <c:strCache>
                <c:ptCount val="3"/>
                <c:pt idx="0">
                  <c:v>"Да"</c:v>
                </c:pt>
                <c:pt idx="1">
                  <c:v>"Нет"</c:v>
                </c:pt>
                <c:pt idx="2">
                  <c:v>"Не совсем"</c:v>
                </c:pt>
              </c:strCache>
            </c:strRef>
          </c:cat>
          <c:val>
            <c:numRef>
              <c:f>Лист3!$B$1:$B$3</c:f>
              <c:numCache>
                <c:formatCode>0%</c:formatCode>
                <c:ptCount val="3"/>
                <c:pt idx="0">
                  <c:v>0.8300000000000004</c:v>
                </c:pt>
                <c:pt idx="1">
                  <c:v>3.0000000000000002E-2</c:v>
                </c:pt>
                <c:pt idx="2">
                  <c:v>0.14000000000000001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34025461272857377"/>
          <c:y val="0.14913796255840003"/>
          <c:w val="0.31949062287571217"/>
          <c:h val="9.5953194795618368E-2"/>
        </c:manualLayout>
      </c:layout>
      <c:spPr>
        <a:solidFill>
          <a:schemeClr val="accent6">
            <a:lumMod val="20000"/>
            <a:lumOff val="8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c:spPr>
    </c:legend>
    <c:plotVisOnly val="1"/>
  </c:chart>
  <c:spPr>
    <a:gradFill rotWithShape="1">
      <a:gsLst>
        <a:gs pos="0">
          <a:schemeClr val="accent2">
            <a:tint val="50000"/>
            <a:satMod val="300000"/>
          </a:schemeClr>
        </a:gs>
        <a:gs pos="35000">
          <a:schemeClr val="accent2">
            <a:tint val="37000"/>
            <a:satMod val="300000"/>
          </a:schemeClr>
        </a:gs>
        <a:gs pos="100000">
          <a:schemeClr val="accent2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2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6. Довольны ли Вы обеспечением литературой и пособиями, учебниками (школьная библиотека) МКОУ "СОШ №28" г.о. Нальчик?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</c:dPt>
          <c:dPt>
            <c:idx val="1"/>
            <c:spPr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spPr>
              <a:solidFill>
                <a:schemeClr val="bg1"/>
              </a:solidFill>
              <a:ln>
                <a:solidFill>
                  <a:schemeClr val="tx2"/>
                </a:solidFill>
              </a:ln>
            </c:spPr>
            <c:showPercent val="1"/>
            <c:showLeaderLines val="1"/>
          </c:dLbls>
          <c:cat>
            <c:strRef>
              <c:f>Лист3!$A$1:$A$3</c:f>
              <c:strCache>
                <c:ptCount val="3"/>
                <c:pt idx="0">
                  <c:v>"Да"</c:v>
                </c:pt>
                <c:pt idx="1">
                  <c:v>"Нет"</c:v>
                </c:pt>
                <c:pt idx="2">
                  <c:v>"Не совсем"</c:v>
                </c:pt>
              </c:strCache>
            </c:strRef>
          </c:cat>
          <c:val>
            <c:numRef>
              <c:f>Лист3!$B$1:$B$3</c:f>
              <c:numCache>
                <c:formatCode>0%</c:formatCode>
                <c:ptCount val="3"/>
                <c:pt idx="0">
                  <c:v>0.56000000000000005</c:v>
                </c:pt>
                <c:pt idx="1">
                  <c:v>0.16</c:v>
                </c:pt>
                <c:pt idx="2">
                  <c:v>0.28000000000000008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36139712998670248"/>
          <c:y val="0.18308674164101249"/>
          <c:w val="0.27720559685808105"/>
          <c:h val="0.11793952289206915"/>
        </c:manualLayout>
      </c:layout>
      <c:spPr>
        <a:solidFill>
          <a:schemeClr val="accent6">
            <a:lumMod val="20000"/>
            <a:lumOff val="80000"/>
          </a:schemeClr>
        </a:solidFill>
        <a:ln>
          <a:solidFill>
            <a:schemeClr val="tx1"/>
          </a:solidFill>
        </a:ln>
      </c:spPr>
    </c:legend>
    <c:plotVisOnly val="1"/>
  </c:chart>
  <c:spPr>
    <a:gradFill rotWithShape="1">
      <a:gsLst>
        <a:gs pos="0">
          <a:schemeClr val="accent6">
            <a:tint val="50000"/>
            <a:satMod val="300000"/>
          </a:schemeClr>
        </a:gs>
        <a:gs pos="35000">
          <a:schemeClr val="accent6">
            <a:tint val="37000"/>
            <a:satMod val="300000"/>
          </a:schemeClr>
        </a:gs>
        <a:gs pos="100000">
          <a:schemeClr val="accent6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6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7. Довольны ли Вы санитарно-гигиеническими условиями МКОУ "СОШ №28" г.о. Нальчик?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accent4"/>
                </a:solidFill>
              </a:ln>
            </c:spPr>
          </c:dPt>
          <c:dLbls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  <c:showPercent val="1"/>
            <c:showLeaderLines val="1"/>
          </c:dLbls>
          <c:cat>
            <c:strRef>
              <c:f>Лист3!$A$1:$A$3</c:f>
              <c:strCache>
                <c:ptCount val="3"/>
                <c:pt idx="0">
                  <c:v>"Да"</c:v>
                </c:pt>
                <c:pt idx="1">
                  <c:v>"Нет"</c:v>
                </c:pt>
                <c:pt idx="2">
                  <c:v>"Не совсем"</c:v>
                </c:pt>
              </c:strCache>
            </c:strRef>
          </c:cat>
          <c:val>
            <c:numRef>
              <c:f>Лист3!$B$1:$B$3</c:f>
              <c:numCache>
                <c:formatCode>0%</c:formatCode>
                <c:ptCount val="3"/>
                <c:pt idx="0">
                  <c:v>0.67000000000000071</c:v>
                </c:pt>
                <c:pt idx="1">
                  <c:v>8.0000000000000043E-2</c:v>
                </c:pt>
                <c:pt idx="2">
                  <c:v>0.25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36139712998670248"/>
          <c:y val="0.1608767889552159"/>
          <c:w val="0.27720559685808105"/>
          <c:h val="0.10114148882964731"/>
        </c:manualLayout>
      </c:layout>
      <c:spPr>
        <a:ln>
          <a:solidFill>
            <a:schemeClr val="tx2"/>
          </a:solidFill>
        </a:ln>
      </c:spPr>
    </c:legend>
    <c:plotVisOnly val="1"/>
  </c:chart>
  <c:spPr>
    <a:gradFill rotWithShape="1">
      <a:gsLst>
        <a:gs pos="0">
          <a:schemeClr val="accent5">
            <a:tint val="50000"/>
            <a:satMod val="300000"/>
          </a:schemeClr>
        </a:gs>
        <a:gs pos="35000">
          <a:schemeClr val="accent5">
            <a:tint val="37000"/>
            <a:satMod val="300000"/>
          </a:schemeClr>
        </a:gs>
        <a:gs pos="100000">
          <a:schemeClr val="accent5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5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8. Довольны ли Вы взаимоотношениями педагогов </a:t>
            </a:r>
          </a:p>
          <a:p>
            <a:pPr>
              <a:defRPr/>
            </a:pPr>
            <a:r>
              <a:rPr lang="ru-RU"/>
              <a:t>с обучающимися МКОУ "СОШ №28" г.о. Нальчик?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2"/>
                </a:solidFill>
              </a:ln>
            </c:spPr>
            <c:showPercent val="1"/>
            <c:showLeaderLines val="1"/>
          </c:dLbls>
          <c:cat>
            <c:strRef>
              <c:f>Лист3!$A$1:$A$3</c:f>
              <c:strCache>
                <c:ptCount val="3"/>
                <c:pt idx="0">
                  <c:v>"Да"</c:v>
                </c:pt>
                <c:pt idx="1">
                  <c:v>"Нет"</c:v>
                </c:pt>
                <c:pt idx="2">
                  <c:v>"Не совсем"</c:v>
                </c:pt>
              </c:strCache>
            </c:strRef>
          </c:cat>
          <c:val>
            <c:numRef>
              <c:f>Лист3!$B$1:$B$3</c:f>
              <c:numCache>
                <c:formatCode>0%</c:formatCode>
                <c:ptCount val="3"/>
                <c:pt idx="0">
                  <c:v>0.85000000000000042</c:v>
                </c:pt>
                <c:pt idx="1">
                  <c:v>2.0000000000000011E-2</c:v>
                </c:pt>
                <c:pt idx="2">
                  <c:v>0.13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35723012947084232"/>
          <c:y val="0.17374693207163328"/>
          <c:w val="0.28553974105831526"/>
          <c:h val="8.0788562576406611E-2"/>
        </c:manualLayout>
      </c:layout>
      <c:spPr>
        <a:solidFill>
          <a:schemeClr val="accent6">
            <a:lumMod val="20000"/>
            <a:lumOff val="80000"/>
          </a:schemeClr>
        </a:solidFill>
        <a:ln>
          <a:solidFill>
            <a:schemeClr val="tx2"/>
          </a:solidFill>
        </a:ln>
      </c:spPr>
    </c:legend>
    <c:plotVisOnly val="1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9. Довольны ли Вы взаимоотношениями педагогов с родителями МКОУ "СОШ №28" г.о. Нальчик?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spPr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explosion val="25"/>
          <c:dPt>
            <c:idx val="0"/>
            <c:explosion val="33"/>
            <c:spPr>
              <a:solidFill>
                <a:srgbClr val="FF66FF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c:spPr>
          </c:dPt>
          <c:dPt>
            <c:idx val="1"/>
            <c:spPr>
              <a:solidFill>
                <a:schemeClr val="tx1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spPr>
              <a:solidFill>
                <a:srgbClr val="00B05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c:spPr>
          </c:dPt>
          <c:dLbls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  <c:showPercent val="1"/>
            <c:showLeaderLines val="1"/>
          </c:dLbls>
          <c:cat>
            <c:strRef>
              <c:f>Лист3!$A$1:$A$3</c:f>
              <c:strCache>
                <c:ptCount val="3"/>
                <c:pt idx="0">
                  <c:v>"Да"</c:v>
                </c:pt>
                <c:pt idx="1">
                  <c:v>"Нет"</c:v>
                </c:pt>
                <c:pt idx="2">
                  <c:v>"Не совсем"</c:v>
                </c:pt>
              </c:strCache>
            </c:strRef>
          </c:cat>
          <c:val>
            <c:numRef>
              <c:f>Лист3!$B$1:$B$3</c:f>
              <c:numCache>
                <c:formatCode>0%</c:formatCode>
                <c:ptCount val="3"/>
                <c:pt idx="0">
                  <c:v>0.93</c:v>
                </c:pt>
                <c:pt idx="1">
                  <c:v>5.0000000000000036E-3</c:v>
                </c:pt>
                <c:pt idx="2">
                  <c:v>6.0000000000000032E-2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36281144498683826"/>
          <c:y val="0.15475784380765206"/>
          <c:w val="0.274376968318713"/>
          <c:h val="9.9568944608658519E-2"/>
        </c:manualLayout>
      </c:layout>
      <c:spPr>
        <a:solidFill>
          <a:schemeClr val="accent6">
            <a:lumMod val="20000"/>
            <a:lumOff val="80000"/>
          </a:schemeClr>
        </a:solidFill>
        <a:ln>
          <a:solidFill>
            <a:schemeClr val="tx2"/>
          </a:solidFill>
        </a:ln>
      </c:spPr>
    </c:legend>
    <c:plotVisOnly val="1"/>
  </c:chart>
  <c:spPr>
    <a:gradFill rotWithShape="1">
      <a:gsLst>
        <a:gs pos="0">
          <a:schemeClr val="accent4">
            <a:tint val="50000"/>
            <a:satMod val="300000"/>
          </a:schemeClr>
        </a:gs>
        <a:gs pos="35000">
          <a:schemeClr val="accent4">
            <a:tint val="37000"/>
            <a:satMod val="300000"/>
          </a:schemeClr>
        </a:gs>
        <a:gs pos="100000">
          <a:schemeClr val="accent4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8DE0-BAC4-4EE6-992F-BFE61EE854B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0927-C3B6-4DA5-B367-AC2386F13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8DE0-BAC4-4EE6-992F-BFE61EE854B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0927-C3B6-4DA5-B367-AC2386F13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8DE0-BAC4-4EE6-992F-BFE61EE854B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0927-C3B6-4DA5-B367-AC2386F13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8DE0-BAC4-4EE6-992F-BFE61EE854B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0927-C3B6-4DA5-B367-AC2386F13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8DE0-BAC4-4EE6-992F-BFE61EE854B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0927-C3B6-4DA5-B367-AC2386F13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8DE0-BAC4-4EE6-992F-BFE61EE854B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0927-C3B6-4DA5-B367-AC2386F13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8DE0-BAC4-4EE6-992F-BFE61EE854B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0927-C3B6-4DA5-B367-AC2386F13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8DE0-BAC4-4EE6-992F-BFE61EE854B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0927-C3B6-4DA5-B367-AC2386F13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8DE0-BAC4-4EE6-992F-BFE61EE854B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0927-C3B6-4DA5-B367-AC2386F13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8DE0-BAC4-4EE6-992F-BFE61EE854B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0927-C3B6-4DA5-B367-AC2386F13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8DE0-BAC4-4EE6-992F-BFE61EE854B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0927-C3B6-4DA5-B367-AC2386F13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E8DE0-BAC4-4EE6-992F-BFE61EE854B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70927-C3B6-4DA5-B367-AC2386F13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granddecor12.ru/forum/imgs/560491db878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003" y="0"/>
            <a:ext cx="9168003" cy="687600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476672"/>
            <a:ext cx="6318448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Gabriola" pitchFamily="82" charset="0"/>
              </a:rPr>
              <a:t>МКОУ «СОШ №28» г.о. Нальчик</a:t>
            </a:r>
            <a:endParaRPr lang="ru-RU" sz="4400" b="1" dirty="0">
              <a:solidFill>
                <a:srgbClr val="0070C0"/>
              </a:solidFill>
              <a:latin typeface="Gabriola" pitchFamily="82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19672" y="1412776"/>
            <a:ext cx="7200800" cy="504056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Результаты опроса родителей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по выявлению уровня удовлетворенности качеством образования, предоставляемого МКОУ «СОШ №28» г.о. Нальчик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granddecor12.ru/forum/imgs/560491db878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graphicFrame>
        <p:nvGraphicFramePr>
          <p:cNvPr id="4" name="Диаграмма 3"/>
          <p:cNvGraphicFramePr/>
          <p:nvPr/>
        </p:nvGraphicFramePr>
        <p:xfrm>
          <a:off x="1907704" y="980728"/>
          <a:ext cx="684076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granddecor12.ru/forum/imgs/560491db878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Диаграмма 3"/>
          <p:cNvGraphicFramePr/>
          <p:nvPr/>
        </p:nvGraphicFramePr>
        <p:xfrm>
          <a:off x="1763688" y="1196752"/>
          <a:ext cx="705678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granddecor12.ru/forum/imgs/560491db878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Диаграмма 3"/>
          <p:cNvGraphicFramePr/>
          <p:nvPr/>
        </p:nvGraphicFramePr>
        <p:xfrm>
          <a:off x="1619672" y="908720"/>
          <a:ext cx="727280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http://granddecor12.ru/forum/imgs/560491db878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МКОУ «СОШ №28» г.о. Нальчик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Диаграмма 1"/>
          <p:cNvPicPr>
            <a:picLocks noChangeArrowheads="1"/>
          </p:cNvPicPr>
          <p:nvPr/>
        </p:nvPicPr>
        <p:blipFill>
          <a:blip r:embed="rId3" cstate="print"/>
          <a:srcRect b="-82"/>
          <a:stretch>
            <a:fillRect/>
          </a:stretch>
        </p:blipFill>
        <p:spPr bwMode="auto">
          <a:xfrm>
            <a:off x="1619672" y="980728"/>
            <a:ext cx="7128792" cy="5472608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648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ttp://granddecor12.ru/forum/imgs/560491db878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640960" cy="1296143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Результаты опроса родителей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по выявлению уровня удовлетворенности качеством образования,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предоставляемого МКОУ «СОШ №28» г.о. Нальчик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8136904" cy="720080"/>
          </a:xfrm>
        </p:spPr>
        <p:txBody>
          <a:bodyPr>
            <a:normAutofit lnSpcReduction="10000"/>
          </a:bodyPr>
          <a:lstStyle/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19672" y="1484784"/>
          <a:ext cx="7128792" cy="4824536"/>
        </p:xfrm>
        <a:graphic>
          <a:graphicData uri="http://schemas.openxmlformats.org/drawingml/2006/table">
            <a:tbl>
              <a:tblPr/>
              <a:tblGrid>
                <a:gridCol w="1452983"/>
                <a:gridCol w="2111037"/>
                <a:gridCol w="1782386"/>
                <a:gridCol w="1782386"/>
              </a:tblGrid>
              <a:tr h="384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Times New Roman"/>
                          <a:cs typeface="Times New Roman"/>
                        </a:rPr>
                        <a:t>№ вопроса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"/>
                          <a:ea typeface="Times New Roman"/>
                          <a:cs typeface="Times New Roman"/>
                        </a:rPr>
                        <a:t>«Да»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Times New Roman"/>
                          <a:cs typeface="Times New Roman"/>
                        </a:rPr>
                        <a:t>«Нет»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mbria"/>
                          <a:ea typeface="Times New Roman"/>
                          <a:cs typeface="Times New Roman"/>
                        </a:rPr>
                        <a:t>«Не совсем»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41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321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331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290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226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Times New Roman"/>
                          <a:cs typeface="Times New Roman"/>
                        </a:rPr>
                        <a:t>318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227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242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332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9.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364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10.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257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mbria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mbria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granddecor12.ru/forum/imgs/560491db878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graphicFrame>
        <p:nvGraphicFramePr>
          <p:cNvPr id="4" name="Диаграмма 3"/>
          <p:cNvGraphicFramePr/>
          <p:nvPr/>
        </p:nvGraphicFramePr>
        <p:xfrm>
          <a:off x="1979712" y="908720"/>
          <a:ext cx="6984776" cy="5664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granddecor12.ru/forum/imgs/560491db878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Диаграмма 3"/>
          <p:cNvGraphicFramePr/>
          <p:nvPr/>
        </p:nvGraphicFramePr>
        <p:xfrm>
          <a:off x="1547664" y="908720"/>
          <a:ext cx="71677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granddecor12.ru/forum/imgs/560491db878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graphicFrame>
        <p:nvGraphicFramePr>
          <p:cNvPr id="2" name="Диаграмма 1"/>
          <p:cNvGraphicFramePr/>
          <p:nvPr/>
        </p:nvGraphicFramePr>
        <p:xfrm>
          <a:off x="1619672" y="1124744"/>
          <a:ext cx="72008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hart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619672" y="980728"/>
          <a:ext cx="7272808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4" name="Диаграмма 3"/>
          <p:cNvGraphicFramePr/>
          <p:nvPr/>
        </p:nvGraphicFramePr>
        <p:xfrm>
          <a:off x="1835696" y="1052736"/>
          <a:ext cx="6984776" cy="5305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granddecor12.ru/forum/imgs/560491db878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Диаграмма 3"/>
          <p:cNvGraphicFramePr/>
          <p:nvPr/>
        </p:nvGraphicFramePr>
        <p:xfrm>
          <a:off x="1763688" y="980728"/>
          <a:ext cx="6984776" cy="5284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granddecor12.ru/forum/imgs/560491db878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graphicFrame>
        <p:nvGraphicFramePr>
          <p:cNvPr id="4" name="Диаграмма 3"/>
          <p:cNvGraphicFramePr/>
          <p:nvPr/>
        </p:nvGraphicFramePr>
        <p:xfrm>
          <a:off x="1763688" y="908720"/>
          <a:ext cx="6984776" cy="5570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292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Результаты опроса родителей  по выявлению уровня удовлетворенности качеством образования, предоставляемого МКОУ «СОШ №28» г.о. Нальчик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МКОУ «СОШ №28» г.о. Нальчик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опроса родителей  по выявлению уровня удовлетворенности качеством образования, предоставляемого МКОУ «СОШ №28» г.о. Нальчик</dc:title>
  <dc:creator>Admin</dc:creator>
  <cp:lastModifiedBy>Admin</cp:lastModifiedBy>
  <cp:revision>9</cp:revision>
  <dcterms:created xsi:type="dcterms:W3CDTF">2017-04-19T10:05:19Z</dcterms:created>
  <dcterms:modified xsi:type="dcterms:W3CDTF">2017-04-20T10:42:55Z</dcterms:modified>
</cp:coreProperties>
</file>